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91" r:id="rId3"/>
    <p:sldId id="292" r:id="rId4"/>
    <p:sldId id="293" r:id="rId5"/>
    <p:sldId id="294" r:id="rId6"/>
    <p:sldId id="311" r:id="rId7"/>
    <p:sldId id="309" r:id="rId8"/>
    <p:sldId id="310" r:id="rId9"/>
    <p:sldId id="295" r:id="rId10"/>
    <p:sldId id="312" r:id="rId11"/>
    <p:sldId id="313" r:id="rId12"/>
    <p:sldId id="314" r:id="rId13"/>
    <p:sldId id="298" r:id="rId14"/>
    <p:sldId id="301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9">
          <p15:clr>
            <a:srgbClr val="A4A3A4"/>
          </p15:clr>
        </p15:guide>
        <p15:guide id="2" pos="2883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kb1.com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CC00"/>
    <a:srgbClr val="CC00CC"/>
    <a:srgbClr val="339933"/>
    <a:srgbClr val="FF99FF"/>
    <a:srgbClr val="CC9900"/>
    <a:srgbClr val="CCCC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42"/>
  </p:normalViewPr>
  <p:slideViewPr>
    <p:cSldViewPr showGuides="1">
      <p:cViewPr varScale="1">
        <p:scale>
          <a:sx n="68" d="100"/>
          <a:sy n="68" d="100"/>
        </p:scale>
        <p:origin x="1470" y="78"/>
      </p:cViewPr>
      <p:guideLst>
        <p:guide orient="horz" pos="2169"/>
        <p:guide pos="28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noFill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72816"/>
            <a:ext cx="7488832" cy="453650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051" name="矩形 2064"/>
          <p:cNvSpPr>
            <a:spLocks noTextEdit="1"/>
          </p:cNvSpPr>
          <p:nvPr/>
        </p:nvSpPr>
        <p:spPr>
          <a:xfrm>
            <a:off x="3059113" y="1557338"/>
            <a:ext cx="649287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52" name="矩形 1"/>
          <p:cNvSpPr/>
          <p:nvPr/>
        </p:nvSpPr>
        <p:spPr>
          <a:xfrm>
            <a:off x="2555875" y="1125538"/>
            <a:ext cx="484505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400" b="1" dirty="0">
                <a:latin typeface="Calibri" panose="020F0502020204030204" pitchFamily="34" charset="0"/>
              </a:rPr>
              <a:t>13 </a:t>
            </a:r>
            <a:r>
              <a:rPr lang="zh-CN" altLang="en-US" sz="4400" b="1" dirty="0">
                <a:latin typeface="Calibri" panose="020F0502020204030204" pitchFamily="34" charset="0"/>
              </a:rPr>
              <a:t>我是好奇的小鸟</a:t>
            </a:r>
            <a:endParaRPr lang="zh-CN" altLang="en-US" sz="4400" dirty="0">
              <a:latin typeface="Calibri" panose="020F050202020403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47864" y="5445224"/>
            <a:ext cx="2448106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400" b="1" i="0" u="none" strike="noStrike" kern="1200" cap="none" spc="0" normalizeH="0" baseline="0" noProof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第一课时</a:t>
            </a:r>
            <a:endParaRPr kumimoji="0" lang="zh-CN" altLang="en-US" sz="4400" b="1" i="0" u="none" strike="noStrike" kern="1200" cap="none" spc="0" normalizeH="0" baseline="0" noProof="1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WordArt 6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eaLnBrk="0" hangingPunct="0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6"/>
          <p:cNvSpPr txBox="1"/>
          <p:nvPr/>
        </p:nvSpPr>
        <p:spPr>
          <a:xfrm>
            <a:off x="7235825" y="1557338"/>
            <a:ext cx="649288" cy="3970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Calibri" panose="020F0502020204030204" pitchFamily="34" charset="0"/>
              </a:rPr>
              <a:t>小鸟来到大树下</a:t>
            </a:r>
          </a:p>
        </p:txBody>
      </p:sp>
      <p:pic>
        <p:nvPicPr>
          <p:cNvPr id="29700" name="Picture 4" descr="http://pic.58pic.com/58pic/12/39/12/22V58PICaU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188" y="1125538"/>
            <a:ext cx="6481762" cy="4895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6"/>
          <p:cNvSpPr txBox="1"/>
          <p:nvPr/>
        </p:nvSpPr>
        <p:spPr>
          <a:xfrm>
            <a:off x="7235825" y="1557338"/>
            <a:ext cx="649288" cy="3970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Calibri" panose="020F0502020204030204" pitchFamily="34" charset="0"/>
              </a:rPr>
              <a:t>小鸟来到高山上</a:t>
            </a:r>
          </a:p>
        </p:txBody>
      </p:sp>
      <p:sp>
        <p:nvSpPr>
          <p:cNvPr id="12291" name="AutoShape 2" descr="http://img1.imgtn.bdimg.com/it/u=1106701688,3856450929&amp;fm=23&amp;gp=0.jpg"/>
          <p:cNvSpPr>
            <a:spLocks noChangeAspect="1"/>
          </p:cNvSpPr>
          <p:nvPr/>
        </p:nvSpPr>
        <p:spPr>
          <a:xfrm>
            <a:off x="66675" y="-1249362"/>
            <a:ext cx="3914775" cy="26098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5" name="图片 4" descr="u=1985292311,2435276825&amp;fm=23&amp;gp=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1052513"/>
            <a:ext cx="6408738" cy="5113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3" name="WordArt 5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eaLnBrk="0" hangingPunct="0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6"/>
          <p:cNvSpPr txBox="1"/>
          <p:nvPr/>
        </p:nvSpPr>
        <p:spPr>
          <a:xfrm>
            <a:off x="7235825" y="1557338"/>
            <a:ext cx="649288" cy="3970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Calibri" panose="020F0502020204030204" pitchFamily="34" charset="0"/>
              </a:rPr>
              <a:t>小鸟来到森林里</a:t>
            </a:r>
          </a:p>
        </p:txBody>
      </p:sp>
      <p:sp>
        <p:nvSpPr>
          <p:cNvPr id="13315" name="AutoShape 2" descr="http://img1.imgtn.bdimg.com/it/u=1106701688,3856450929&amp;fm=23&amp;gp=0.jpg"/>
          <p:cNvSpPr>
            <a:spLocks noChangeAspect="1"/>
          </p:cNvSpPr>
          <p:nvPr/>
        </p:nvSpPr>
        <p:spPr>
          <a:xfrm>
            <a:off x="66675" y="-1249362"/>
            <a:ext cx="3914775" cy="26098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31746" name="Picture 2" descr="http://s7.sinaimg.cn/middle/5b77e5c4xabf39e36de36&amp;690"/>
          <p:cNvPicPr>
            <a:picLocks noChangeAspect="1"/>
          </p:cNvPicPr>
          <p:nvPr/>
        </p:nvPicPr>
        <p:blipFill>
          <a:blip r:embed="rId2"/>
          <a:srcRect l="5746" t="3999" r="5746" b="6667"/>
          <a:stretch>
            <a:fillRect/>
          </a:stretch>
        </p:blipFill>
        <p:spPr>
          <a:xfrm>
            <a:off x="827088" y="981075"/>
            <a:ext cx="6121400" cy="5256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7" name="WordArt 5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eaLnBrk="0" hangingPunct="0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/>
          <p:nvPr/>
        </p:nvSpPr>
        <p:spPr>
          <a:xfrm>
            <a:off x="1116013" y="4868863"/>
            <a:ext cx="3527425" cy="64611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indent="381000"/>
            <a:r>
              <a:rPr lang="zh-CN" altLang="zh-CN" sz="3600" b="1" dirty="0">
                <a:solidFill>
                  <a:srgbClr val="FF0000"/>
                </a:solidFill>
                <a:latin typeface="Calibri" panose="020F0502020204030204" pitchFamily="34" charset="0"/>
              </a:rPr>
              <a:t>看这是什么？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6146" name="Picture 2" descr="https://timgsa.baidu.com/timg?image&amp;quality=80&amp;size=b9999_10000&amp;sec=1488881340148&amp;di=fe5aaf9d4002d41d4f75fefff4c4f905&amp;imgtype=0&amp;src=http%3A%2F%2Fimglf2.ph.126.net%2FwgE9glljWZc7gs_tACSmdw%3D%3D%2F14113155333274863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8" y="981075"/>
            <a:ext cx="4105275" cy="3600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Picture 4" descr="https://timgsa.baidu.com/timg?image&amp;quality=80&amp;size=b9999_10000&amp;sec=1488881393170&amp;di=9e4b9923e13a8f3ed2eca6ab1e297e70&amp;imgtype=0&amp;src=http%3A%2F%2Fb.hiphotos.baidu.com%2Fbaike%2Fc0%253Dbaike80%252C5%252C5%252C80%252C26%2Fsign%3D4387760cd5ca7bcb6976cf7ddf600006%2F6d81800a19d8bc3e80bc4905808ba61ea9d3454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3" y="981075"/>
            <a:ext cx="3887787" cy="3600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565400"/>
            <a:ext cx="3810000" cy="381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2339975" y="2254250"/>
            <a:ext cx="3724275" cy="2216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3800" b="0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再见</a:t>
            </a:r>
            <a:endParaRPr kumimoji="0" lang="zh-CN" altLang="en-US" sz="13800" b="0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4" name="WordArt 4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http://img4.imgtn.bdimg.com/it/u=1882688087,2359545023&amp;fm=214&amp;gp=0.jpg"/>
          <p:cNvSpPr>
            <a:spLocks noChangeAspect="1"/>
          </p:cNvSpPr>
          <p:nvPr/>
        </p:nvSpPr>
        <p:spPr>
          <a:xfrm>
            <a:off x="66675" y="-1249362"/>
            <a:ext cx="3867150" cy="26098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3075" name="矩形 5"/>
          <p:cNvSpPr/>
          <p:nvPr/>
        </p:nvSpPr>
        <p:spPr>
          <a:xfrm>
            <a:off x="900113" y="1196975"/>
            <a:ext cx="7200900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</a:rPr>
              <a:t>你们喜欢大自然吗？喜欢去做什么事情？看这幅图小朋友们在做什么？</a:t>
            </a:r>
            <a:endParaRPr lang="zh-CN" altLang="en-US" sz="3600" dirty="0">
              <a:latin typeface="Calibri" panose="020F0502020204030204" pitchFamily="34" charset="0"/>
            </a:endParaRPr>
          </a:p>
        </p:txBody>
      </p:sp>
      <p:pic>
        <p:nvPicPr>
          <p:cNvPr id="14338" name="Picture 2" descr="https://timgsa.baidu.com/timg?image&amp;quality=80&amp;size=b9999_10000&amp;sec=1488879208758&amp;di=ed3e68f18f11168a47f58c8d3cd26a29&amp;imgtype=0&amp;src=http%3A%2F%2Fimg.blog.163.com%2Fphoto%2Fanux8dBeqdkgXo2zUCjZzg%3D%3D%2F3134223865673493453.jpg"/>
          <p:cNvPicPr>
            <a:picLocks noChangeAspect="1"/>
          </p:cNvPicPr>
          <p:nvPr/>
        </p:nvPicPr>
        <p:blipFill>
          <a:blip r:embed="rId2"/>
          <a:srcRect r="1698" b="11801"/>
          <a:stretch>
            <a:fillRect/>
          </a:stretch>
        </p:blipFill>
        <p:spPr>
          <a:xfrm>
            <a:off x="1835150" y="2636838"/>
            <a:ext cx="4392613" cy="3384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WordArt 5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eaLnBrk="0" hangingPunct="0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4"/>
          <p:cNvSpPr/>
          <p:nvPr/>
        </p:nvSpPr>
        <p:spPr>
          <a:xfrm>
            <a:off x="900113" y="1700213"/>
            <a:ext cx="6646862" cy="17541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dirty="0">
                <a:latin typeface="黑体" panose="02010609060101010101" pitchFamily="2" charset="-122"/>
                <a:ea typeface="黑体" panose="02010609060101010101" pitchFamily="2" charset="-122"/>
              </a:rPr>
              <a:t>匹、寻、害、</a:t>
            </a:r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蚂、蚁、</a:t>
            </a:r>
            <a:r>
              <a:rPr lang="zh-CN" altLang="zh-CN" sz="3600" dirty="0">
                <a:latin typeface="黑体" panose="02010609060101010101" pitchFamily="2" charset="-122"/>
                <a:ea typeface="黑体" panose="02010609060101010101" pitchFamily="2" charset="-122"/>
              </a:rPr>
              <a:t>忙、搬、</a:t>
            </a:r>
            <a:endParaRPr lang="en-US" altLang="zh-CN" sz="36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刺、猬</a:t>
            </a:r>
            <a:r>
              <a:rPr lang="zh-CN" altLang="zh-CN" sz="3600" dirty="0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偷、鸦、束、奥、</a:t>
            </a:r>
            <a:r>
              <a:rPr lang="zh-CN" altLang="zh-CN" sz="3600" dirty="0">
                <a:latin typeface="黑体" panose="02010609060101010101" pitchFamily="2" charset="-122"/>
                <a:ea typeface="黑体" panose="02010609060101010101" pitchFamily="2" charset="-122"/>
              </a:rPr>
              <a:t>科</a:t>
            </a:r>
            <a:endParaRPr lang="zh-CN" altLang="en-US" sz="36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6" name="图片 5" descr="u=321384772,1878287960&amp;fm=21&amp;gp=0.jpg"/>
          <p:cNvPicPr>
            <a:picLocks noChangeAspect="1"/>
          </p:cNvPicPr>
          <p:nvPr/>
        </p:nvPicPr>
        <p:blipFill>
          <a:blip r:embed="rId2"/>
          <a:srcRect r="284" b="14091"/>
          <a:stretch>
            <a:fillRect/>
          </a:stretch>
        </p:blipFill>
        <p:spPr>
          <a:xfrm>
            <a:off x="4500563" y="3573463"/>
            <a:ext cx="3095625" cy="1800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/>
          <p:nvPr/>
        </p:nvSpPr>
        <p:spPr>
          <a:xfrm>
            <a:off x="755650" y="1341438"/>
            <a:ext cx="6192838" cy="1652587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sz="3600" dirty="0">
                <a:latin typeface="Tahoma" panose="020B0604030504040204" pitchFamily="34" charset="0"/>
                <a:ea typeface="微软雅黑" panose="020B0503020204020204" pitchFamily="34" charset="-122"/>
              </a:rPr>
              <a:t>搬家  害怕  连忙  科学  </a:t>
            </a:r>
            <a:endParaRPr lang="en-US" altLang="zh-CN" sz="3600" dirty="0">
              <a:latin typeface="Tahoma" panose="020B0604030504040204" pitchFamily="34" charset="0"/>
              <a:ea typeface="微软雅黑" panose="020B0503020204020204" pitchFamily="34" charset="-122"/>
            </a:endParaRPr>
          </a:p>
          <a:p>
            <a:pPr indent="228600">
              <a:lnSpc>
                <a:spcPct val="150000"/>
              </a:lnSpc>
            </a:pPr>
            <a:r>
              <a:rPr lang="zh-CN" altLang="en-US" sz="3600" dirty="0">
                <a:latin typeface="Tahoma" panose="020B0604030504040204" pitchFamily="34" charset="0"/>
                <a:ea typeface="微软雅黑" panose="020B0503020204020204" pitchFamily="34" charset="-122"/>
              </a:rPr>
              <a:t>偷袭  拣起  献给  一匹马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  <p:pic>
        <p:nvPicPr>
          <p:cNvPr id="10" name="图片 9" descr="u=2979099008,1900657864&amp;fm=21&amp;gp=0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617" b="10657"/>
          <a:stretch>
            <a:fillRect/>
          </a:stretch>
        </p:blipFill>
        <p:spPr>
          <a:xfrm>
            <a:off x="4067175" y="3357563"/>
            <a:ext cx="3168650" cy="2166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WordArt 4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eaLnBrk="0" hangingPunct="0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5"/>
          <p:cNvSpPr/>
          <p:nvPr/>
        </p:nvSpPr>
        <p:spPr>
          <a:xfrm>
            <a:off x="755650" y="1412875"/>
            <a:ext cx="7488238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</a:rPr>
              <a:t>交流记字方法。这些字你有什么好办法记住它们呢？</a:t>
            </a:r>
            <a:endParaRPr lang="zh-CN" altLang="en-US" sz="3600" dirty="0">
              <a:latin typeface="Calibri" panose="020F0502020204030204" pitchFamily="34" charset="0"/>
            </a:endParaRPr>
          </a:p>
        </p:txBody>
      </p:sp>
      <p:sp>
        <p:nvSpPr>
          <p:cNvPr id="11265" name="Rectangle 1"/>
          <p:cNvSpPr/>
          <p:nvPr/>
        </p:nvSpPr>
        <p:spPr>
          <a:xfrm>
            <a:off x="646113" y="2997200"/>
            <a:ext cx="8064500" cy="23082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indent="304800"/>
            <a:r>
              <a:rPr lang="zh-CN" altLang="en-US" sz="3600" dirty="0">
                <a:solidFill>
                  <a:srgbClr val="FF0000"/>
                </a:solidFill>
                <a:latin typeface="Calibri" panose="020F0502020204030204" pitchFamily="34" charset="0"/>
              </a:rPr>
              <a:t>寻</a:t>
            </a:r>
            <a:r>
              <a:rPr lang="zh-CN" altLang="en-US" sz="3600" dirty="0">
                <a:latin typeface="Calibri" panose="020F0502020204030204" pitchFamily="34" charset="0"/>
              </a:rPr>
              <a:t>： “寸”字上面压座倒“山”，读作“</a:t>
            </a:r>
            <a:r>
              <a:rPr lang="en-US" altLang="zh-CN" sz="3600" dirty="0">
                <a:latin typeface="Calibri" panose="020F0502020204030204" pitchFamily="34" charset="0"/>
              </a:rPr>
              <a:t>xún”</a:t>
            </a:r>
            <a:r>
              <a:rPr lang="zh-CN" altLang="en-US" sz="3600" dirty="0">
                <a:latin typeface="Calibri" panose="020F0502020204030204" pitchFamily="34" charset="0"/>
              </a:rPr>
              <a:t>。</a:t>
            </a:r>
          </a:p>
          <a:p>
            <a:pPr indent="304800" eaLnBrk="0" hangingPunct="0"/>
            <a:r>
              <a:rPr lang="zh-CN" altLang="en-US" sz="3600" dirty="0">
                <a:solidFill>
                  <a:srgbClr val="FF0000"/>
                </a:solidFill>
                <a:latin typeface="Calibri" panose="020F0502020204030204" pitchFamily="34" charset="0"/>
              </a:rPr>
              <a:t>搬</a:t>
            </a:r>
            <a:r>
              <a:rPr lang="zh-CN" altLang="en-US" sz="3600" dirty="0">
                <a:latin typeface="Calibri" panose="020F0502020204030204" pitchFamily="34" charset="0"/>
              </a:rPr>
              <a:t>：“因为妈妈‘搬’东西要用手，我就知道它读‘</a:t>
            </a:r>
            <a:r>
              <a:rPr lang="en-US" altLang="zh-CN" sz="3600" dirty="0">
                <a:latin typeface="Calibri" panose="020F0502020204030204" pitchFamily="34" charset="0"/>
              </a:rPr>
              <a:t>bān’</a:t>
            </a:r>
            <a:r>
              <a:rPr lang="zh-CN" altLang="en-US" sz="3600" dirty="0">
                <a:latin typeface="Calibri" panose="020F0502020204030204" pitchFamily="34" charset="0"/>
              </a:rPr>
              <a:t>。”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9"/>
          <p:cNvGrpSpPr/>
          <p:nvPr/>
        </p:nvGrpSpPr>
        <p:grpSpPr>
          <a:xfrm>
            <a:off x="623888" y="1052513"/>
            <a:ext cx="2579687" cy="2287587"/>
            <a:chOff x="1104" y="880"/>
            <a:chExt cx="1104" cy="1032"/>
          </a:xfrm>
        </p:grpSpPr>
        <p:sp>
          <p:nvSpPr>
            <p:cNvPr id="7232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33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34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35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36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37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38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39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40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41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3" name="Text Box 40"/>
          <p:cNvSpPr txBox="1"/>
          <p:nvPr/>
        </p:nvSpPr>
        <p:spPr>
          <a:xfrm>
            <a:off x="827088" y="836613"/>
            <a:ext cx="3349625" cy="26463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匹</a:t>
            </a:r>
          </a:p>
        </p:txBody>
      </p:sp>
      <p:grpSp>
        <p:nvGrpSpPr>
          <p:cNvPr id="7172" name="Group 29"/>
          <p:cNvGrpSpPr/>
          <p:nvPr/>
        </p:nvGrpSpPr>
        <p:grpSpPr>
          <a:xfrm>
            <a:off x="3203575" y="1027113"/>
            <a:ext cx="2579688" cy="2287587"/>
            <a:chOff x="1104" y="880"/>
            <a:chExt cx="1104" cy="1032"/>
          </a:xfrm>
        </p:grpSpPr>
        <p:sp>
          <p:nvSpPr>
            <p:cNvPr id="7222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23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24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25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26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27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28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29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30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31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5" name="Text Box 40"/>
          <p:cNvSpPr txBox="1"/>
          <p:nvPr/>
        </p:nvSpPr>
        <p:spPr>
          <a:xfrm>
            <a:off x="3406775" y="774700"/>
            <a:ext cx="3349625" cy="2646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怎</a:t>
            </a:r>
          </a:p>
        </p:txBody>
      </p:sp>
      <p:grpSp>
        <p:nvGrpSpPr>
          <p:cNvPr id="7174" name="Group 29"/>
          <p:cNvGrpSpPr/>
          <p:nvPr/>
        </p:nvGrpSpPr>
        <p:grpSpPr>
          <a:xfrm>
            <a:off x="5797550" y="1017588"/>
            <a:ext cx="2579688" cy="2287587"/>
            <a:chOff x="1104" y="880"/>
            <a:chExt cx="1104" cy="1032"/>
          </a:xfrm>
        </p:grpSpPr>
        <p:sp>
          <p:nvSpPr>
            <p:cNvPr id="7212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13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14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15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16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17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18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19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20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21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37" name="Text Box 40"/>
          <p:cNvSpPr txBox="1"/>
          <p:nvPr/>
        </p:nvSpPr>
        <p:spPr>
          <a:xfrm>
            <a:off x="6000750" y="765175"/>
            <a:ext cx="3349625" cy="2646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忙</a:t>
            </a:r>
          </a:p>
        </p:txBody>
      </p:sp>
      <p:grpSp>
        <p:nvGrpSpPr>
          <p:cNvPr id="7176" name="Group 29"/>
          <p:cNvGrpSpPr/>
          <p:nvPr/>
        </p:nvGrpSpPr>
        <p:grpSpPr>
          <a:xfrm>
            <a:off x="593725" y="3714750"/>
            <a:ext cx="2579688" cy="2286000"/>
            <a:chOff x="1104" y="880"/>
            <a:chExt cx="1104" cy="1032"/>
          </a:xfrm>
        </p:grpSpPr>
        <p:sp>
          <p:nvSpPr>
            <p:cNvPr id="7202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03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04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05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06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07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08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09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10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11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7177" name="Group 29"/>
          <p:cNvGrpSpPr/>
          <p:nvPr/>
        </p:nvGrpSpPr>
        <p:grpSpPr>
          <a:xfrm>
            <a:off x="3173413" y="3689350"/>
            <a:ext cx="2579687" cy="2287588"/>
            <a:chOff x="1104" y="880"/>
            <a:chExt cx="1104" cy="1032"/>
          </a:xfrm>
        </p:grpSpPr>
        <p:sp>
          <p:nvSpPr>
            <p:cNvPr id="7192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193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194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195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196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97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98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99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00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01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61" name="Text Box 40"/>
          <p:cNvSpPr txBox="1"/>
          <p:nvPr/>
        </p:nvSpPr>
        <p:spPr>
          <a:xfrm>
            <a:off x="3376613" y="3436938"/>
            <a:ext cx="3349625" cy="26463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彩</a:t>
            </a:r>
          </a:p>
        </p:txBody>
      </p:sp>
      <p:grpSp>
        <p:nvGrpSpPr>
          <p:cNvPr id="7179" name="Group 29"/>
          <p:cNvGrpSpPr/>
          <p:nvPr/>
        </p:nvGrpSpPr>
        <p:grpSpPr>
          <a:xfrm>
            <a:off x="5767388" y="3679825"/>
            <a:ext cx="2579687" cy="2286000"/>
            <a:chOff x="1104" y="880"/>
            <a:chExt cx="1104" cy="1032"/>
          </a:xfrm>
        </p:grpSpPr>
        <p:sp>
          <p:nvSpPr>
            <p:cNvPr id="7182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183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184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185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186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87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88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89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90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91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73" name="Text Box 40"/>
          <p:cNvSpPr txBox="1"/>
          <p:nvPr/>
        </p:nvSpPr>
        <p:spPr>
          <a:xfrm>
            <a:off x="5970588" y="3427413"/>
            <a:ext cx="3349625" cy="26463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科</a:t>
            </a:r>
          </a:p>
        </p:txBody>
      </p:sp>
      <p:sp>
        <p:nvSpPr>
          <p:cNvPr id="74" name="Text Box 40"/>
          <p:cNvSpPr txBox="1"/>
          <p:nvPr/>
        </p:nvSpPr>
        <p:spPr>
          <a:xfrm>
            <a:off x="684213" y="3429000"/>
            <a:ext cx="3349625" cy="2646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5" grpId="0"/>
      <p:bldP spid="37" grpId="0"/>
      <p:bldP spid="61" grpId="0"/>
      <p:bldP spid="73" grpId="0"/>
      <p:bldP spid="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6768752" cy="453650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矩形 3"/>
          <p:cNvSpPr/>
          <p:nvPr/>
        </p:nvSpPr>
        <p:spPr>
          <a:xfrm>
            <a:off x="2483768" y="5301208"/>
            <a:ext cx="2592123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400" b="1" i="0" u="none" strike="noStrike" kern="1200" cap="none" spc="0" normalizeH="0" baseline="0" noProof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第二课时</a:t>
            </a:r>
            <a:endParaRPr kumimoji="0" lang="zh-CN" altLang="en-US" sz="4400" b="1" i="0" u="none" strike="noStrike" kern="1200" cap="none" spc="0" normalizeH="0" baseline="0" noProof="1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6" name="WordArt 4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5"/>
          <p:cNvSpPr/>
          <p:nvPr/>
        </p:nvSpPr>
        <p:spPr>
          <a:xfrm>
            <a:off x="971550" y="1557338"/>
            <a:ext cx="4340225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</a:rPr>
              <a:t>指导朗读第一小节。</a:t>
            </a:r>
            <a:endParaRPr lang="zh-CN" altLang="en-US" sz="3600" dirty="0">
              <a:latin typeface="Calibri" panose="020F0502020204030204" pitchFamily="34" charset="0"/>
            </a:endParaRPr>
          </a:p>
        </p:txBody>
      </p:sp>
      <p:pic>
        <p:nvPicPr>
          <p:cNvPr id="7" name="图片 6" descr="u=1950221329,3652330991&amp;fm=21&amp;gp=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275" y="2852738"/>
            <a:ext cx="4522788" cy="3024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ic.birdnet.cn/forum/2012/09/20/69/157108121812311.jpg"/>
          <p:cNvPicPr>
            <a:picLocks noChangeAspect="1"/>
          </p:cNvPicPr>
          <p:nvPr/>
        </p:nvPicPr>
        <p:blipFill>
          <a:blip r:embed="rId2"/>
          <a:srcRect b="5455"/>
          <a:stretch>
            <a:fillRect/>
          </a:stretch>
        </p:blipFill>
        <p:spPr>
          <a:xfrm>
            <a:off x="827088" y="1125538"/>
            <a:ext cx="6481762" cy="4751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TextBox 6"/>
          <p:cNvSpPr txBox="1"/>
          <p:nvPr/>
        </p:nvSpPr>
        <p:spPr>
          <a:xfrm>
            <a:off x="7235825" y="1557338"/>
            <a:ext cx="649288" cy="3416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Calibri" panose="020F0502020204030204" pitchFamily="34" charset="0"/>
              </a:rPr>
              <a:t>小鸟来到河边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二年级上册语文课件-13我是好奇的小鸟 冀教版</Template>
  <TotalTime>0</TotalTime>
  <Words>149</Words>
  <Application>Microsoft Office PowerPoint</Application>
  <PresentationFormat>全屏显示(4:3)</PresentationFormat>
  <Paragraphs>24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Tahoma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hp</dc:creator>
  <cp:keywords>12345</cp:keywords>
  <cp:lastModifiedBy>hp</cp:lastModifiedBy>
  <cp:revision>1</cp:revision>
  <dcterms:created xsi:type="dcterms:W3CDTF">2018-08-12T07:23:00Z</dcterms:created>
  <dcterms:modified xsi:type="dcterms:W3CDTF">2018-08-12T07:23:37Z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